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Montserrat SemiBold"/>
      <p:regular r:id="rId25"/>
      <p:bold r:id="rId26"/>
      <p:italic r:id="rId27"/>
      <p:boldItalic r:id="rId28"/>
    </p:embeddedFont>
    <p:embeddedFont>
      <p:font typeface="Montserrat"/>
      <p:bold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Open Sans SemiBold"/>
      <p:regular r:id="rId35"/>
      <p:bold r:id="rId36"/>
      <p:italic r:id="rId37"/>
      <p:boldItalic r:id="rId38"/>
    </p:embeddedFont>
    <p:embeddedFont>
      <p:font typeface="Montserrat ExtraBold"/>
      <p:bold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Italic.fntdata"/><Relationship Id="rId20" Type="http://schemas.openxmlformats.org/officeDocument/2006/relationships/slide" Target="slides/slide14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6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5.xml"/><Relationship Id="rId43" Type="http://schemas.openxmlformats.org/officeDocument/2006/relationships/font" Target="fonts/OpenSans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SemiBold-bold.fntdata"/><Relationship Id="rId25" Type="http://schemas.openxmlformats.org/officeDocument/2006/relationships/font" Target="fonts/MontserratSemiBold-regular.fntdata"/><Relationship Id="rId28" Type="http://schemas.openxmlformats.org/officeDocument/2006/relationships/font" Target="fonts/MontserratSemiBold-boldItalic.fntdata"/><Relationship Id="rId27" Type="http://schemas.openxmlformats.org/officeDocument/2006/relationships/font" Target="fonts/MontserratSemiBold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7.xml"/><Relationship Id="rId35" Type="http://schemas.openxmlformats.org/officeDocument/2006/relationships/font" Target="fonts/OpenSans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OpenSansSemiBold-italic.fntdata"/><Relationship Id="rId14" Type="http://schemas.openxmlformats.org/officeDocument/2006/relationships/slide" Target="slides/slide8.xml"/><Relationship Id="rId36" Type="http://schemas.openxmlformats.org/officeDocument/2006/relationships/font" Target="fonts/OpenSansSemiBold-bold.fntdata"/><Relationship Id="rId17" Type="http://schemas.openxmlformats.org/officeDocument/2006/relationships/slide" Target="slides/slide11.xml"/><Relationship Id="rId39" Type="http://schemas.openxmlformats.org/officeDocument/2006/relationships/font" Target="fonts/MontserratExtraBold-bold.fntdata"/><Relationship Id="rId16" Type="http://schemas.openxmlformats.org/officeDocument/2006/relationships/slide" Target="slides/slide10.xml"/><Relationship Id="rId38" Type="http://schemas.openxmlformats.org/officeDocument/2006/relationships/font" Target="fonts/OpenSans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gif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1b75d08a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1b75d08a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b75d08a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b75d08a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1b75d08a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1b75d08a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55cb666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55cb666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154d8398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154d8398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154d8398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154d8398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06165e40a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06165e40a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1508d765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f1508d765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19d23809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19d23809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6698213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6698213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06165e40a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06165e40a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154d839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154d839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0bcc84c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0bcc84c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1b75d08a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1b75d08a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0bcc84c57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0bcc84c5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3505e87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03505e87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MohKmx7ljYEblw1ZPwtNidGbhOUT4Zjn/view" TargetMode="External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ordwall.net/ru/resource/816832/present-simple" TargetMode="External"/><Relationship Id="rId4" Type="http://schemas.openxmlformats.org/officeDocument/2006/relationships/hyperlink" Target="https://docs.google.com/document/d/11uGuXj7_H-96X-tPmiIPUIJ6Uuu-PjBpUWl_VlvOPUU/edit?usp=sharin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1"/>
          <p:cNvSpPr txBox="1"/>
          <p:nvPr/>
        </p:nvSpPr>
        <p:spPr>
          <a:xfrm>
            <a:off x="1137000" y="81225"/>
            <a:ext cx="519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 like my working conditions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6" name="Google Shape;216;p51"/>
          <p:cNvSpPr txBox="1"/>
          <p:nvPr/>
        </p:nvSpPr>
        <p:spPr>
          <a:xfrm>
            <a:off x="425550" y="978600"/>
            <a:ext cx="82929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do you need to do to take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sick leave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When was the last time you took a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day off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Which is more important for you — to get a high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salary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or to have a good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working environment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are the bad aspects of working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flexible hours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would you like to be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responsible for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at work?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Who usually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works shifts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2"/>
          <p:cNvSpPr txBox="1"/>
          <p:nvPr/>
        </p:nvSpPr>
        <p:spPr>
          <a:xfrm>
            <a:off x="1076425" y="63150"/>
            <a:ext cx="730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 don’t like my working conditions / I don’t have a job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2" name="Google Shape;222;p52"/>
          <p:cNvSpPr txBox="1"/>
          <p:nvPr/>
        </p:nvSpPr>
        <p:spPr>
          <a:xfrm>
            <a:off x="398550" y="970500"/>
            <a:ext cx="83469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Which type of work fits you more —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remote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or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in-office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 Why?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compensation should people get if they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work overtime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are the good aspects of working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part-time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How does the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working environment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influence your productivity?</a:t>
            </a:r>
            <a:endParaRPr sz="15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Open Sans"/>
              <a:buAutoNum type="arabicPeriod"/>
            </a:pP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How do you feel if you are </a:t>
            </a:r>
            <a:r>
              <a:rPr b="1"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in charge of</a:t>
            </a:r>
            <a:r>
              <a:rPr lang="en" sz="1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many tasks?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3"/>
          <p:cNvSpPr/>
          <p:nvPr/>
        </p:nvSpPr>
        <p:spPr>
          <a:xfrm>
            <a:off x="225600" y="920425"/>
            <a:ext cx="3456000" cy="331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53"/>
          <p:cNvSpPr txBox="1"/>
          <p:nvPr/>
        </p:nvSpPr>
        <p:spPr>
          <a:xfrm>
            <a:off x="278600" y="978600"/>
            <a:ext cx="35205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Our company encourages us to learn English and pays for the language courses. I really like learning English, that’s why I additionally have classes with my tutor and watch movies and YouTube videos in English.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53"/>
          <p:cNvSpPr txBox="1"/>
          <p:nvPr/>
        </p:nvSpPr>
        <p:spPr>
          <a:xfrm>
            <a:off x="3681600" y="1430625"/>
            <a:ext cx="53961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is this </a:t>
            </a: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paragraph</a:t>
            </a: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about?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 should big corporations encourage their employees to study English?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else </a:t>
            </a: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</a:t>
            </a: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company offer their employees to improve their English?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 you know any companies which spend money on their staff’s training?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0" name="Google Shape;230;p53"/>
          <p:cNvSpPr txBox="1"/>
          <p:nvPr/>
        </p:nvSpPr>
        <p:spPr>
          <a:xfrm>
            <a:off x="1046750" y="81200"/>
            <a:ext cx="654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through the </a:t>
            </a:r>
            <a:r>
              <a:rPr lang="en" sz="16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paragraph</a:t>
            </a:r>
            <a:r>
              <a:rPr lang="en" sz="16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and answer the questions</a:t>
            </a:r>
            <a:endParaRPr sz="16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54" title="v09044g40000c4gv83bc77ub60b1i5c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9025" y="152400"/>
            <a:ext cx="272176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54"/>
          <p:cNvSpPr txBox="1"/>
          <p:nvPr/>
        </p:nvSpPr>
        <p:spPr>
          <a:xfrm>
            <a:off x="153400" y="505625"/>
            <a:ext cx="52968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Watch the video and answer the questions.</a:t>
            </a:r>
            <a:endParaRPr b="1"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does the man recommend you doing?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you think it’s good advice?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you follow it? Why (not)?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helped you to learn English?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are you improving your English now?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Share with others your personal recommendation on how to learn English effectively.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5"/>
          <p:cNvSpPr/>
          <p:nvPr/>
        </p:nvSpPr>
        <p:spPr>
          <a:xfrm>
            <a:off x="4448675" y="1010650"/>
            <a:ext cx="4611000" cy="328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55"/>
          <p:cNvSpPr txBox="1"/>
          <p:nvPr/>
        </p:nvSpPr>
        <p:spPr>
          <a:xfrm>
            <a:off x="232575" y="1132650"/>
            <a:ext cx="4087800" cy="3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97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watch movies/series in English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watch YouTube videos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learn 1 new word every day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attend courses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study with a tutor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read technical literature </a:t>
            </a:r>
            <a:endParaRPr sz="175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50"/>
              <a:buFont typeface="Montserrat"/>
              <a:buChar char="●"/>
            </a:pPr>
            <a:r>
              <a:rPr lang="en" sz="17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take a course in programming in English</a:t>
            </a:r>
            <a:endParaRPr sz="1750">
              <a:solidFill>
                <a:srgbClr val="22222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3" name="Google Shape;243;p55"/>
          <p:cNvSpPr txBox="1"/>
          <p:nvPr/>
        </p:nvSpPr>
        <p:spPr>
          <a:xfrm>
            <a:off x="4377375" y="1010650"/>
            <a:ext cx="4908900" cy="3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97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Montserrat Medium"/>
              <a:buAutoNum type="arabicPeriod"/>
            </a:pPr>
            <a:r>
              <a:rPr lang="en" sz="175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 you think these tips are good? Why?</a:t>
            </a:r>
            <a:endParaRPr sz="175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Montserrat Medium"/>
              <a:buAutoNum type="arabicPeriod"/>
            </a:pPr>
            <a:r>
              <a:rPr lang="en" sz="175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Which one do you like the most?</a:t>
            </a:r>
            <a:endParaRPr sz="175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Montserrat Medium"/>
              <a:buAutoNum type="arabicPeriod"/>
            </a:pPr>
            <a:r>
              <a:rPr lang="en" sz="175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 you follow any of them? </a:t>
            </a:r>
            <a:endParaRPr sz="175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Montserrat Medium"/>
              <a:buAutoNum type="arabicPeriod"/>
            </a:pPr>
            <a:r>
              <a:rPr lang="en" sz="175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very popular question in the job interview: </a:t>
            </a:r>
            <a:r>
              <a:rPr lang="en" sz="1750" u="sng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are  you doing  to improve your English?</a:t>
            </a:r>
            <a:r>
              <a:rPr lang="en" sz="175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What will you answer?</a:t>
            </a:r>
            <a:endParaRPr sz="175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4" name="Google Shape;244;p55"/>
          <p:cNvSpPr txBox="1"/>
          <p:nvPr/>
        </p:nvSpPr>
        <p:spPr>
          <a:xfrm>
            <a:off x="52125" y="573450"/>
            <a:ext cx="44487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Tips how to improve your English for programmers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55"/>
          <p:cNvSpPr txBox="1"/>
          <p:nvPr/>
        </p:nvSpPr>
        <p:spPr>
          <a:xfrm>
            <a:off x="1100900" y="72175"/>
            <a:ext cx="744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are you doing to improve your English?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6"/>
          <p:cNvSpPr txBox="1"/>
          <p:nvPr/>
        </p:nvSpPr>
        <p:spPr>
          <a:xfrm>
            <a:off x="1395325" y="451225"/>
            <a:ext cx="6984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Answer the questions in WordWall</a:t>
            </a:r>
            <a:endParaRPr sz="23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51" name="Google Shape;25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375" y="1097300"/>
            <a:ext cx="45720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7"/>
          <p:cNvSpPr txBox="1"/>
          <p:nvPr/>
        </p:nvSpPr>
        <p:spPr>
          <a:xfrm>
            <a:off x="3230475" y="1516925"/>
            <a:ext cx="57027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have you learnt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can:</a:t>
            </a:r>
            <a:endParaRPr b="1" sz="23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0">
              <a:latin typeface="Montserrat"/>
              <a:ea typeface="Montserrat"/>
              <a:cs typeface="Montserrat"/>
              <a:sym typeface="Montserrat"/>
            </a:endParaRPr>
          </a:p>
          <a:p>
            <a:pPr indent="-3587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50"/>
              <a:buFont typeface="Montserrat"/>
              <a:buChar char="●"/>
            </a:pPr>
            <a:r>
              <a:rPr lang="en" sz="2050">
                <a:latin typeface="Montserrat"/>
                <a:ea typeface="Montserrat"/>
                <a:cs typeface="Montserrat"/>
                <a:sym typeface="Montserrat"/>
              </a:rPr>
              <a:t>answer the question: </a:t>
            </a:r>
            <a:endParaRPr sz="20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50">
                <a:latin typeface="Montserrat"/>
                <a:ea typeface="Montserrat"/>
                <a:cs typeface="Montserrat"/>
                <a:sym typeface="Montserrat"/>
              </a:rPr>
              <a:t>What do you do to improve your English?</a:t>
            </a:r>
            <a:endParaRPr sz="2050">
              <a:latin typeface="Montserrat"/>
              <a:ea typeface="Montserrat"/>
              <a:cs typeface="Montserrat"/>
              <a:sym typeface="Montserrat"/>
            </a:endParaRPr>
          </a:p>
          <a:p>
            <a:pPr indent="-3587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50"/>
              <a:buFont typeface="Montserrat"/>
              <a:buChar char="●"/>
            </a:pPr>
            <a:r>
              <a:rPr lang="en" sz="2050">
                <a:latin typeface="Montserrat"/>
                <a:ea typeface="Montserrat"/>
                <a:cs typeface="Montserrat"/>
                <a:sym typeface="Montserrat"/>
              </a:rPr>
              <a:t>Use new vocabulary on the topic of working conditions in big companies</a:t>
            </a:r>
            <a:endParaRPr sz="20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i="1"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7" name="Google Shape;257;p57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8"/>
          <p:cNvSpPr txBox="1"/>
          <p:nvPr/>
        </p:nvSpPr>
        <p:spPr>
          <a:xfrm>
            <a:off x="81100" y="579500"/>
            <a:ext cx="87981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Wordwall: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https://wordwall.net/ru/resource/816832/present-simple</a:t>
            </a: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Words from this lesson: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Glossary 2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9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59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8375" y="238125"/>
            <a:ext cx="4667250" cy="4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4"/>
          <p:cNvSpPr/>
          <p:nvPr/>
        </p:nvSpPr>
        <p:spPr>
          <a:xfrm>
            <a:off x="857250" y="844175"/>
            <a:ext cx="7354200" cy="35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44"/>
          <p:cNvSpPr txBox="1"/>
          <p:nvPr/>
        </p:nvSpPr>
        <p:spPr>
          <a:xfrm>
            <a:off x="956500" y="2136313"/>
            <a:ext cx="68760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“Being a great place to work is the difference between being a good company and a great company.”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Brian Kristofek, President and CEO, Upshot</a:t>
            </a:r>
            <a:endParaRPr i="1"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44"/>
          <p:cNvSpPr txBox="1"/>
          <p:nvPr/>
        </p:nvSpPr>
        <p:spPr>
          <a:xfrm>
            <a:off x="956500" y="961450"/>
            <a:ext cx="6795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“When work is a pleasure, life is a joy! When work is a duty, life is slavery.”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Maxim Gorky</a:t>
            </a:r>
            <a:endParaRPr i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44"/>
          <p:cNvSpPr txBox="1"/>
          <p:nvPr/>
        </p:nvSpPr>
        <p:spPr>
          <a:xfrm>
            <a:off x="956500" y="3609475"/>
            <a:ext cx="6795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People work harder, when conditions are worse.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Jeff Goldblum</a:t>
            </a:r>
            <a:endParaRPr i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44"/>
          <p:cNvSpPr txBox="1"/>
          <p:nvPr/>
        </p:nvSpPr>
        <p:spPr>
          <a:xfrm>
            <a:off x="1091875" y="99250"/>
            <a:ext cx="761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Read the quotes. Do you agree or disagree with them? 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(not)? What’s the topic of today’s lesson?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5"/>
          <p:cNvSpPr txBox="1"/>
          <p:nvPr/>
        </p:nvSpPr>
        <p:spPr>
          <a:xfrm>
            <a:off x="3213475" y="740675"/>
            <a:ext cx="5792100" cy="36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Today we will:</a:t>
            </a:r>
            <a:endParaRPr b="1" sz="14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- Answer the question: </a:t>
            </a:r>
            <a:endParaRPr sz="185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do you do to improve your English?</a:t>
            </a:r>
            <a:endParaRPr sz="185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- discuss working conditions in big companies</a:t>
            </a:r>
            <a:endParaRPr sz="31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45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6"/>
          <p:cNvSpPr txBox="1"/>
          <p:nvPr/>
        </p:nvSpPr>
        <p:spPr>
          <a:xfrm>
            <a:off x="278600" y="63925"/>
            <a:ext cx="86748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r>
              <a:rPr b="1" lang="en" sz="19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Match the words with their meanings</a:t>
            </a:r>
            <a:endParaRPr sz="17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a part-time work, in-office work, remote work, to work shifts, a full-time job, flexible hours</a:t>
            </a:r>
            <a:endParaRPr sz="17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46"/>
          <p:cNvSpPr txBox="1"/>
          <p:nvPr/>
        </p:nvSpPr>
        <p:spPr>
          <a:xfrm>
            <a:off x="1258775" y="1588825"/>
            <a:ext cx="74763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a job where people work only several hours a day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a job where people work for the whole day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 when a person works the time they want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 to work either during the day or during the night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work from anywhere (from home, from a coffee shop)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___ work in an office</a:t>
            </a:r>
            <a:endParaRPr sz="1650">
              <a:solidFill>
                <a:srgbClr val="333333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90500" marR="19050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rgbClr val="EC9E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7"/>
          <p:cNvSpPr txBox="1"/>
          <p:nvPr/>
        </p:nvSpPr>
        <p:spPr>
          <a:xfrm>
            <a:off x="278600" y="63925"/>
            <a:ext cx="8674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r>
              <a:rPr b="1" lang="en" sz="195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Match the words with their meanings</a:t>
            </a:r>
            <a:endParaRPr sz="17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47"/>
          <p:cNvSpPr txBox="1"/>
          <p:nvPr/>
        </p:nvSpPr>
        <p:spPr>
          <a:xfrm>
            <a:off x="353725" y="892500"/>
            <a:ext cx="8674800" cy="3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a part-time work -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a job where people work only several hours a day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a full-time job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a job where people work for the whole day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flexible hours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 when a person works the time they want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to commute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travel some distance between one's home and place of work on a regular basis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to work in shifts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to work either during the day or during the night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remote work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work from anywhere (from home, from a coffee shop)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50">
                <a:latin typeface="Montserrat"/>
                <a:ea typeface="Montserrat"/>
                <a:cs typeface="Montserrat"/>
                <a:sym typeface="Montserrat"/>
              </a:rPr>
              <a:t>in-office work -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work in an office</a:t>
            </a:r>
            <a:endParaRPr sz="1950">
              <a:solidFill>
                <a:srgbClr val="333333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90500" marR="19050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rgbClr val="EC9E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8"/>
          <p:cNvSpPr txBox="1"/>
          <p:nvPr/>
        </p:nvSpPr>
        <p:spPr>
          <a:xfrm>
            <a:off x="514325" y="63175"/>
            <a:ext cx="8716800" cy="48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Mark True or False. Explain why.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author of the text thinks that her company has bad working conditions.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You get less money if you work remotely.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You need to see a doctor to get sick leave.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best employees can have an extra day-off once a week during a following month.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There are two forms of compensation for people who work more than they have to.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author thinks that employees work well if they don’t like their working conditions.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Would you like to have such working conditions? Why?</a:t>
            </a:r>
            <a:endParaRPr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9"/>
          <p:cNvSpPr txBox="1"/>
          <p:nvPr/>
        </p:nvSpPr>
        <p:spPr>
          <a:xfrm>
            <a:off x="532075" y="72050"/>
            <a:ext cx="4735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Mark True or False. Explain why.</a:t>
            </a:r>
            <a:endParaRPr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49"/>
          <p:cNvSpPr txBox="1"/>
          <p:nvPr/>
        </p:nvSpPr>
        <p:spPr>
          <a:xfrm>
            <a:off x="45800" y="738700"/>
            <a:ext cx="58911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author of the text thinks that her company has poor working conditions.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You get less money if you work remotely.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office has three zones.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You need to see a doctor to get sick leave.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best employees can have an extra day-off once a week during a following month.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There are two forms of compensation for people who work more than they have to.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author thinks that employees work well if they don’t like their working conditions. </a:t>
            </a:r>
            <a:endParaRPr sz="1200"/>
          </a:p>
        </p:txBody>
      </p:sp>
      <p:sp>
        <p:nvSpPr>
          <p:cNvPr id="204" name="Google Shape;204;p49"/>
          <p:cNvSpPr txBox="1"/>
          <p:nvPr/>
        </p:nvSpPr>
        <p:spPr>
          <a:xfrm>
            <a:off x="5871950" y="518450"/>
            <a:ext cx="3272100" cy="4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Key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 - my company has really nice working conditions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 - It means that you can stay at home and work, and it doesn't influence your salary at all!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 - You need to call a person who is in charge of your team, and that's it. No doctor's notes; no queues in the hospital.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 (if they like their working conditions)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0"/>
          <p:cNvSpPr/>
          <p:nvPr/>
        </p:nvSpPr>
        <p:spPr>
          <a:xfrm>
            <a:off x="920425" y="1858875"/>
            <a:ext cx="7227900" cy="81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50"/>
          <p:cNvSpPr txBox="1"/>
          <p:nvPr/>
        </p:nvSpPr>
        <p:spPr>
          <a:xfrm>
            <a:off x="1052700" y="1971450"/>
            <a:ext cx="7038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Do you like your working conditions?</a:t>
            </a:r>
            <a:endParaRPr b="1" sz="2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